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>
        <p:scale>
          <a:sx n="130" d="100"/>
          <a:sy n="130" d="100"/>
        </p:scale>
        <p:origin x="4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96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0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0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0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28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4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1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4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5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9" r:id="rId6"/>
    <p:sldLayoutId id="2147483784" r:id="rId7"/>
    <p:sldLayoutId id="2147483785" r:id="rId8"/>
    <p:sldLayoutId id="2147483786" r:id="rId9"/>
    <p:sldLayoutId id="2147483788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opnet.com/arizona_residential-income-properties-for-sale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B70F0-114F-4477-805A-507A6085F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9" r="26170" b="194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DBAA4-0534-8646-83B7-6F509F2E5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700" dirty="0"/>
              <a:t>Web Scraping of a Real Estate Website</a:t>
            </a:r>
            <a:br>
              <a:rPr lang="en-US" sz="3700" dirty="0"/>
            </a:br>
            <a:r>
              <a:rPr lang="en-US" sz="3700" dirty="0"/>
              <a:t>and Data Visualization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79C90-A540-3047-B54E-C038DF66E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/>
              <a:t>By Ravi Yernena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27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Insights: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Median price of the property by City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b="1" dirty="0"/>
              <a:t>Chandler</a:t>
            </a:r>
          </a:p>
          <a:p>
            <a:r>
              <a:rPr lang="en-US" sz="1800" b="1" dirty="0"/>
              <a:t>Buckeye</a:t>
            </a:r>
          </a:p>
          <a:p>
            <a:r>
              <a:rPr lang="en-US" sz="1800" b="1" dirty="0"/>
              <a:t>Gilbert</a:t>
            </a:r>
          </a:p>
          <a:p>
            <a:r>
              <a:rPr lang="en-US" sz="1800" b="1" dirty="0"/>
              <a:t>Flagstaff</a:t>
            </a:r>
          </a:p>
          <a:p>
            <a:r>
              <a:rPr lang="en-US" sz="1800" b="1" dirty="0"/>
              <a:t>Surprise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C5E406-F5F5-6F46-8F12-90D2A539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38" y="226666"/>
            <a:ext cx="6520070" cy="399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5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Insights: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Median price of the property by property type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b="1" dirty="0"/>
              <a:t>Dormitory</a:t>
            </a:r>
          </a:p>
          <a:p>
            <a:r>
              <a:rPr lang="en-US" sz="1800" b="1" dirty="0"/>
              <a:t>Rehab Center</a:t>
            </a:r>
          </a:p>
          <a:p>
            <a:r>
              <a:rPr lang="en-US" sz="1800" b="1" dirty="0"/>
              <a:t>Movie Theatre</a:t>
            </a:r>
          </a:p>
          <a:p>
            <a:r>
              <a:rPr lang="en-US" sz="1800" b="1" dirty="0"/>
              <a:t>Health Club</a:t>
            </a:r>
          </a:p>
          <a:p>
            <a:r>
              <a:rPr lang="en-US" sz="1800" b="1" dirty="0"/>
              <a:t>Bank/Retail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31A24-6BBC-1541-B9B4-CA8090DC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45893"/>
            <a:ext cx="5001768" cy="36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1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E0A8CC03-9A3C-4665-8614-CC7B541B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" t="9091" r="1863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C89FA-8DBF-6F4D-9533-B6F28D01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Objectives: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FC8DF-D5DA-DE47-82EB-BB299567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8068571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Web scraping of  Residential Investment real estate data across AZ, USA</a:t>
            </a:r>
          </a:p>
          <a:p>
            <a:r>
              <a:rPr lang="en-US" sz="2400" dirty="0"/>
              <a:t>Data wrangling by using Python programming language</a:t>
            </a:r>
          </a:p>
          <a:p>
            <a:r>
              <a:rPr lang="en-US" sz="2400" dirty="0"/>
              <a:t>Analyze and fork out some insights of the data by using Data Visualization techniques </a:t>
            </a:r>
          </a:p>
        </p:txBody>
      </p:sp>
    </p:spTree>
    <p:extLst>
      <p:ext uri="{BB962C8B-B14F-4D97-AF65-F5344CB8AC3E}">
        <p14:creationId xmlns:p14="http://schemas.microsoft.com/office/powerpoint/2010/main" val="125532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526358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What have I done: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24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Scraped https://</a:t>
            </a:r>
            <a:r>
              <a:rPr lang="en-US" sz="1800" dirty="0" err="1"/>
              <a:t>loopnet.com</a:t>
            </a:r>
            <a:r>
              <a:rPr lang="en-US" sz="1800" dirty="0"/>
              <a:t> website for  residential investment properties in the state of AZ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https://www.loopnet.com/arizona_residential-income-properties-for-sale/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Gone  through each of the listing on a every page, around 20 pages by Selenium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Data wrangling  and visualization by Pandas module in Python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60226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843457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Technical Outcome: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24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Scraped 500 listings form 20 pages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Output as CSV format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Data consist of 500 rows and more than 20 columns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Most of the data columns are either incomplete or inconsistent 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4947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Data Preparation: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140917" cy="34672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Imported into Python</a:t>
            </a:r>
          </a:p>
          <a:p>
            <a:r>
              <a:rPr lang="en-US" sz="1700" dirty="0"/>
              <a:t>Removed unwanted columns </a:t>
            </a:r>
          </a:p>
          <a:p>
            <a:r>
              <a:rPr lang="en-US" sz="1700" dirty="0"/>
              <a:t>Filled in null values from:</a:t>
            </a:r>
          </a:p>
          <a:p>
            <a:pPr lvl="1"/>
            <a:r>
              <a:rPr lang="en-US" sz="1300" dirty="0"/>
              <a:t>Values of other columns</a:t>
            </a:r>
          </a:p>
          <a:p>
            <a:pPr lvl="1"/>
            <a:r>
              <a:rPr lang="en-US" sz="1300" dirty="0"/>
              <a:t>Random values </a:t>
            </a:r>
          </a:p>
          <a:p>
            <a:r>
              <a:rPr lang="en-US" sz="1700" dirty="0"/>
              <a:t>Converted data types that are suitable for analysis:</a:t>
            </a:r>
          </a:p>
          <a:p>
            <a:pPr lvl="1"/>
            <a:r>
              <a:rPr lang="en-US" sz="1300" dirty="0"/>
              <a:t>Int</a:t>
            </a:r>
          </a:p>
          <a:p>
            <a:pPr lvl="1"/>
            <a:r>
              <a:rPr lang="en-US" sz="1300" dirty="0"/>
              <a:t>Strings</a:t>
            </a:r>
          </a:p>
          <a:p>
            <a:pPr lvl="1"/>
            <a:r>
              <a:rPr lang="en-US" sz="1300" dirty="0"/>
              <a:t>Datetime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4737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418085"/>
            <a:ext cx="5288301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Data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94DC-F22D-7F4D-812B-C18AC0D5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1659947"/>
            <a:ext cx="5724906" cy="47799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Filtered Cities with  highest number of listings, at least more than 10 listings per city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C2A627-4E19-134C-9790-413697542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631152"/>
              </p:ext>
            </p:extLst>
          </p:nvPr>
        </p:nvGraphicFramePr>
        <p:xfrm>
          <a:off x="1046986" y="2715705"/>
          <a:ext cx="5049014" cy="3191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4507">
                  <a:extLst>
                    <a:ext uri="{9D8B030D-6E8A-4147-A177-3AD203B41FA5}">
                      <a16:colId xmlns:a16="http://schemas.microsoft.com/office/drawing/2014/main" val="1889495825"/>
                    </a:ext>
                  </a:extLst>
                </a:gridCol>
                <a:gridCol w="2524507">
                  <a:extLst>
                    <a:ext uri="{9D8B030D-6E8A-4147-A177-3AD203B41FA5}">
                      <a16:colId xmlns:a16="http://schemas.microsoft.com/office/drawing/2014/main" val="2663294853"/>
                    </a:ext>
                  </a:extLst>
                </a:gridCol>
              </a:tblGrid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City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Listing 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7046722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Phoenix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338205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Tucson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120867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Mesa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1512611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Scottsdale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8399317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Casa Grande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6640382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Glendale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6472549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Apache Junction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65060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Buckeye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6575218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Flagstaff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8686096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Surprise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7717110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Gilbert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5644697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Tempe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3254473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Chandler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177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56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8C426-BC96-4BBC-A11F-6E0E9B71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354331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Data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93616E-69CA-1843-A582-349C111B0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46898"/>
              </p:ext>
            </p:extLst>
          </p:nvPr>
        </p:nvGraphicFramePr>
        <p:xfrm>
          <a:off x="546681" y="2834551"/>
          <a:ext cx="9209922" cy="19238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4987">
                  <a:extLst>
                    <a:ext uri="{9D8B030D-6E8A-4147-A177-3AD203B41FA5}">
                      <a16:colId xmlns:a16="http://schemas.microsoft.com/office/drawing/2014/main" val="3369374220"/>
                    </a:ext>
                  </a:extLst>
                </a:gridCol>
                <a:gridCol w="1534987">
                  <a:extLst>
                    <a:ext uri="{9D8B030D-6E8A-4147-A177-3AD203B41FA5}">
                      <a16:colId xmlns:a16="http://schemas.microsoft.com/office/drawing/2014/main" val="3842650663"/>
                    </a:ext>
                  </a:extLst>
                </a:gridCol>
                <a:gridCol w="1534987">
                  <a:extLst>
                    <a:ext uri="{9D8B030D-6E8A-4147-A177-3AD203B41FA5}">
                      <a16:colId xmlns:a16="http://schemas.microsoft.com/office/drawing/2014/main" val="481369523"/>
                    </a:ext>
                  </a:extLst>
                </a:gridCol>
                <a:gridCol w="1534987">
                  <a:extLst>
                    <a:ext uri="{9D8B030D-6E8A-4147-A177-3AD203B41FA5}">
                      <a16:colId xmlns:a16="http://schemas.microsoft.com/office/drawing/2014/main" val="3943319056"/>
                    </a:ext>
                  </a:extLst>
                </a:gridCol>
                <a:gridCol w="1534987">
                  <a:extLst>
                    <a:ext uri="{9D8B030D-6E8A-4147-A177-3AD203B41FA5}">
                      <a16:colId xmlns:a16="http://schemas.microsoft.com/office/drawing/2014/main" val="3182387232"/>
                    </a:ext>
                  </a:extLst>
                </a:gridCol>
                <a:gridCol w="1534987">
                  <a:extLst>
                    <a:ext uri="{9D8B030D-6E8A-4147-A177-3AD203B41FA5}">
                      <a16:colId xmlns:a16="http://schemas.microsoft.com/office/drawing/2014/main" val="986032779"/>
                    </a:ext>
                  </a:extLst>
                </a:gridCol>
              </a:tblGrid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city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subtype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caprate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buildyear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days_market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9724410"/>
                  </a:ext>
                </a:extLst>
              </a:tr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Phoenix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5800000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Retail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9797919"/>
                  </a:ext>
                </a:extLst>
              </a:tr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Phoenix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11400000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Office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2870534"/>
                  </a:ext>
                </a:extLst>
              </a:tr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Phoenix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14500000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Retail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1129436"/>
                  </a:ext>
                </a:extLst>
              </a:tr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Tucson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Apartments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9394588"/>
                  </a:ext>
                </a:extLst>
              </a:tr>
              <a:tr h="320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Surprise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2300000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Office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1799188"/>
                  </a:ext>
                </a:extLst>
              </a:tr>
            </a:tbl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1609443"/>
            <a:ext cx="10168128" cy="3694176"/>
          </a:xfrm>
        </p:spPr>
        <p:txBody>
          <a:bodyPr/>
          <a:lstStyle/>
          <a:p>
            <a:pPr marL="285750" indent="-285750"/>
            <a:r>
              <a:rPr lang="en-US" sz="1800" dirty="0"/>
              <a:t>6 columns used for analysis out of 27 scraped columns</a:t>
            </a:r>
          </a:p>
          <a:p>
            <a:pPr marL="285750" indent="-285750"/>
            <a:r>
              <a:rPr lang="en-US" sz="1800" dirty="0"/>
              <a:t>336 records for analysis</a:t>
            </a:r>
          </a:p>
        </p:txBody>
      </p:sp>
    </p:spTree>
    <p:extLst>
      <p:ext uri="{BB962C8B-B14F-4D97-AF65-F5344CB8AC3E}">
        <p14:creationId xmlns:p14="http://schemas.microsoft.com/office/powerpoint/2010/main" val="3932123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Insights: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Highest number of properties for sale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A2773-19A3-6349-99CE-5CF11D2F8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86" b="-1"/>
          <a:stretch/>
        </p:blipFill>
        <p:spPr>
          <a:xfrm>
            <a:off x="1524826" y="91450"/>
            <a:ext cx="7648828" cy="4127452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b="1" dirty="0"/>
              <a:t>Phoenix</a:t>
            </a:r>
          </a:p>
          <a:p>
            <a:r>
              <a:rPr lang="en-US" sz="1800" b="1" dirty="0"/>
              <a:t>Tucson</a:t>
            </a:r>
          </a:p>
          <a:p>
            <a:r>
              <a:rPr lang="en-US" sz="1800" b="1" dirty="0"/>
              <a:t>Mesa</a:t>
            </a:r>
          </a:p>
          <a:p>
            <a:r>
              <a:rPr lang="en-US" sz="1800" b="1" dirty="0"/>
              <a:t>Scottsdale</a:t>
            </a:r>
          </a:p>
          <a:p>
            <a:r>
              <a:rPr lang="en-US" sz="1800" b="1" dirty="0"/>
              <a:t>Casa Grande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186F6-194C-0342-B222-617E3F4F9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86" b="-1"/>
          <a:stretch/>
        </p:blipFill>
        <p:spPr>
          <a:xfrm>
            <a:off x="1524826" y="101389"/>
            <a:ext cx="7648828" cy="41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737-F1F5-1243-81A0-577984F6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Data Insights: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Highest number of types of properties for sale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BF1E38-EA75-FD4D-BF81-AD40A6DE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b="1" dirty="0"/>
              <a:t>Residential</a:t>
            </a:r>
          </a:p>
          <a:p>
            <a:r>
              <a:rPr lang="en-US" sz="1800" b="1" dirty="0"/>
              <a:t>Multifamily/Apartments</a:t>
            </a:r>
          </a:p>
          <a:p>
            <a:r>
              <a:rPr lang="en-US" sz="1800" b="1" dirty="0"/>
              <a:t>Commercial</a:t>
            </a:r>
          </a:p>
          <a:p>
            <a:r>
              <a:rPr lang="en-US" sz="1800" b="1" dirty="0"/>
              <a:t>Retails</a:t>
            </a:r>
          </a:p>
          <a:p>
            <a:r>
              <a:rPr lang="en-US" sz="1800" b="1" dirty="0"/>
              <a:t>Office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E6FBF-70F0-C144-921A-95D24D75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99" y="79513"/>
            <a:ext cx="5757282" cy="416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1724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_2SEEDS">
      <a:dk1>
        <a:srgbClr val="000000"/>
      </a:dk1>
      <a:lt1>
        <a:srgbClr val="FFFFFF"/>
      </a:lt1>
      <a:dk2>
        <a:srgbClr val="413924"/>
      </a:dk2>
      <a:lt2>
        <a:srgbClr val="E6E8EB"/>
      </a:lt2>
      <a:accent1>
        <a:srgbClr val="CC937A"/>
      </a:accent1>
      <a:accent2>
        <a:srgbClr val="B5A066"/>
      </a:accent2>
      <a:accent3>
        <a:srgbClr val="9EA66D"/>
      </a:accent3>
      <a:accent4>
        <a:srgbClr val="63AF9C"/>
      </a:accent4>
      <a:accent5>
        <a:srgbClr val="67ABB8"/>
      </a:accent5>
      <a:accent6>
        <a:srgbClr val="7196C8"/>
      </a:accent6>
      <a:hlink>
        <a:srgbClr val="7082B2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354</Words>
  <Application>Microsoft Macintosh PowerPoint</Application>
  <PresentationFormat>Widescreen</PresentationFormat>
  <Paragraphs>142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Helvetica Neue</vt:lpstr>
      <vt:lpstr>AccentBoxVTI</vt:lpstr>
      <vt:lpstr>Web Scraping of a Real Estate Website and Data Visualization </vt:lpstr>
      <vt:lpstr>Objectives:</vt:lpstr>
      <vt:lpstr>What have I done:</vt:lpstr>
      <vt:lpstr>Technical Outcome:</vt:lpstr>
      <vt:lpstr>Data Preparation:</vt:lpstr>
      <vt:lpstr>Data Analysis</vt:lpstr>
      <vt:lpstr>Data Analysis</vt:lpstr>
      <vt:lpstr>Data Insights:  Highest number of properties for sale</vt:lpstr>
      <vt:lpstr>Data Insights:  Highest number of types of properties for sale</vt:lpstr>
      <vt:lpstr>Data Insights:  Median price of the property by City</vt:lpstr>
      <vt:lpstr>Data Insights:  Median price of the property by property 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of a Real Estate Website and Data Visualization </dc:title>
  <dc:creator>RAVI YERNENA</dc:creator>
  <cp:lastModifiedBy>RAVI YERNENA</cp:lastModifiedBy>
  <cp:revision>9</cp:revision>
  <dcterms:created xsi:type="dcterms:W3CDTF">2020-01-27T03:43:19Z</dcterms:created>
  <dcterms:modified xsi:type="dcterms:W3CDTF">2020-01-27T04:46:51Z</dcterms:modified>
</cp:coreProperties>
</file>